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60" r:id="rId11"/>
    <p:sldId id="261" r:id="rId12"/>
    <p:sldId id="262" r:id="rId1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2" autoAdjust="0"/>
  </p:normalViewPr>
  <p:slideViewPr>
    <p:cSldViewPr snapToGrid="0">
      <p:cViewPr>
        <p:scale>
          <a:sx n="50" d="100"/>
          <a:sy n="50" d="100"/>
        </p:scale>
        <p:origin x="228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Received Physical Violence </a:t>
          </a:r>
          <a:r>
            <a:rPr lang="en-US" sz="3800" b="1" dirty="0"/>
            <a:t>4.52%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Violence  </a:t>
          </a:r>
          <a:r>
            <a:rPr lang="en-US" sz="3800" b="1" dirty="0"/>
            <a:t>9.94%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19693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31.6%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</a:t>
          </a:r>
          <a:r>
            <a:rPr lang="en-US" sz="3200" b="0" dirty="0"/>
            <a:t>Violence</a:t>
          </a:r>
          <a:r>
            <a:rPr lang="en-US" sz="3200" b="1" dirty="0"/>
            <a:t> </a:t>
          </a:r>
          <a:r>
            <a:rPr lang="en-US" sz="3800" b="1" dirty="0"/>
            <a:t>9.94%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8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49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31.6%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</a:t>
          </a:r>
        </a:p>
        <a:p>
          <a:r>
            <a:rPr lang="en-US" sz="3200" dirty="0"/>
            <a:t>Physical Violence </a:t>
          </a:r>
          <a:r>
            <a:rPr lang="en-US" sz="3600" b="1" dirty="0"/>
            <a:t>4.52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50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Received Physical Violence </a:t>
          </a:r>
          <a:r>
            <a:rPr lang="en-US" sz="3600" b="1" dirty="0"/>
            <a:t>18.52</a:t>
          </a:r>
          <a:r>
            <a:rPr lang="en-US" sz="3800" b="1" dirty="0"/>
            <a:t>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Violence </a:t>
          </a:r>
        </a:p>
        <a:p>
          <a:r>
            <a:rPr lang="en-US" sz="3800" b="1" dirty="0"/>
            <a:t>14.02%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1946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75.49%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</a:t>
          </a:r>
          <a:r>
            <a:rPr lang="en-US" sz="3200" b="0" dirty="0"/>
            <a:t>Violence</a:t>
          </a:r>
          <a:r>
            <a:rPr lang="en-US" sz="3200" b="1" dirty="0"/>
            <a:t> </a:t>
          </a:r>
          <a:r>
            <a:rPr lang="en-US" sz="3600" b="1" dirty="0"/>
            <a:t>14.02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50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75.49%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</a:t>
          </a:r>
        </a:p>
        <a:p>
          <a:r>
            <a:rPr lang="en-US" sz="3200" dirty="0"/>
            <a:t>Physical Violence</a:t>
          </a:r>
          <a:r>
            <a:rPr lang="en-US" sz="2400" dirty="0"/>
            <a:t> </a:t>
          </a:r>
          <a:r>
            <a:rPr lang="en-US" sz="3600" b="1" dirty="0"/>
            <a:t>18.52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123173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Physical Violence </a:t>
          </a:r>
          <a:r>
            <a:rPr lang="en-US" sz="3800" b="1" kern="1200" dirty="0"/>
            <a:t>4.52%</a:t>
          </a:r>
        </a:p>
      </dsp:txBody>
      <dsp:txXfrm>
        <a:off x="3952796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Violence  </a:t>
          </a:r>
          <a:r>
            <a:rPr lang="en-US" sz="3800" b="1" kern="1200" dirty="0"/>
            <a:t>9.94%</a:t>
          </a:r>
        </a:p>
      </dsp:txBody>
      <dsp:txXfrm>
        <a:off x="9110495" y="2255785"/>
        <a:ext cx="3825265" cy="5021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31.6%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</a:t>
          </a:r>
          <a:r>
            <a:rPr lang="en-US" sz="3200" b="0" kern="1200" dirty="0"/>
            <a:t>Violence</a:t>
          </a:r>
          <a:r>
            <a:rPr lang="en-US" sz="3200" b="1" kern="1200" dirty="0"/>
            <a:t> </a:t>
          </a:r>
          <a:r>
            <a:rPr lang="en-US" sz="3800" b="1" kern="1200" dirty="0"/>
            <a:t>9.94%</a:t>
          </a:r>
        </a:p>
      </dsp:txBody>
      <dsp:txXfrm>
        <a:off x="9110495" y="3736612"/>
        <a:ext cx="3825265" cy="5021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31.6%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Physical Violence </a:t>
          </a:r>
          <a:r>
            <a:rPr lang="en-US" sz="3600" b="1" kern="1200" dirty="0"/>
            <a:t>4.52</a:t>
          </a:r>
          <a:r>
            <a:rPr lang="en-US" sz="3800" b="1" kern="1200" dirty="0"/>
            <a:t>%</a:t>
          </a:r>
        </a:p>
      </dsp:txBody>
      <dsp:txXfrm>
        <a:off x="9110495" y="3736612"/>
        <a:ext cx="3825265" cy="5021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104137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Physical Violence </a:t>
          </a:r>
          <a:r>
            <a:rPr lang="en-US" sz="3600" b="1" kern="1200" dirty="0"/>
            <a:t>18.52</a:t>
          </a:r>
          <a:r>
            <a:rPr lang="en-US" sz="3800" b="1" kern="1200" dirty="0"/>
            <a:t>%</a:t>
          </a:r>
        </a:p>
      </dsp:txBody>
      <dsp:txXfrm>
        <a:off x="3933760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Violence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14.02%</a:t>
          </a:r>
        </a:p>
      </dsp:txBody>
      <dsp:txXfrm>
        <a:off x="9110495" y="2255785"/>
        <a:ext cx="3825265" cy="5021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75.49%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</a:t>
          </a:r>
          <a:r>
            <a:rPr lang="en-US" sz="3200" b="0" kern="1200" dirty="0"/>
            <a:t>Violence</a:t>
          </a:r>
          <a:r>
            <a:rPr lang="en-US" sz="3200" b="1" kern="1200" dirty="0"/>
            <a:t> </a:t>
          </a:r>
          <a:r>
            <a:rPr lang="en-US" sz="3600" b="1" kern="1200" dirty="0"/>
            <a:t>14.02</a:t>
          </a:r>
          <a:r>
            <a:rPr lang="en-US" sz="3800" b="1" kern="1200" dirty="0"/>
            <a:t>%</a:t>
          </a:r>
        </a:p>
      </dsp:txBody>
      <dsp:txXfrm>
        <a:off x="9110495" y="3736612"/>
        <a:ext cx="3825265" cy="5021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75.49%</a:t>
          </a:r>
        </a:p>
      </dsp:txBody>
      <dsp:txXfrm>
        <a:off x="4086046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Physical Violence</a:t>
          </a:r>
          <a:r>
            <a:rPr lang="en-US" sz="2400" kern="1200" dirty="0"/>
            <a:t> </a:t>
          </a:r>
          <a:r>
            <a:rPr lang="en-US" sz="3600" b="1" kern="1200" dirty="0"/>
            <a:t>18.52</a:t>
          </a:r>
          <a:r>
            <a:rPr lang="en-US" sz="3800" b="1" kern="1200" dirty="0"/>
            <a:t>%</a:t>
          </a:r>
        </a:p>
      </dsp:txBody>
      <dsp:txXfrm>
        <a:off x="9110495" y="2255785"/>
        <a:ext cx="3825265" cy="5021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86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18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0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405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4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195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168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07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5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9807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32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13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47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1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14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92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CA7227F-38A2-47B5-852D-95C76C101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00" y="9167052"/>
            <a:ext cx="2506047" cy="334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3E708-D34E-47AF-8069-C6FFC9DB020D}"/>
              </a:ext>
            </a:extLst>
          </p:cNvPr>
          <p:cNvSpPr txBox="1"/>
          <p:nvPr/>
        </p:nvSpPr>
        <p:spPr>
          <a:xfrm>
            <a:off x="4129100" y="8169809"/>
            <a:ext cx="14457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000" b="1" dirty="0"/>
              <a:t>International Team of Scientists working at JAMSTEC, Japan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5254-0DE9-4C7C-8765-CB85BB1A2FFD}"/>
              </a:ext>
            </a:extLst>
          </p:cNvPr>
          <p:cNvSpPr txBox="1"/>
          <p:nvPr/>
        </p:nvSpPr>
        <p:spPr>
          <a:xfrm>
            <a:off x="11407868" y="12619082"/>
            <a:ext cx="29222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Heather Ritchie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Scotland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B7A8C-1768-4259-946C-134AC6F7BBAB}"/>
              </a:ext>
            </a:extLst>
          </p:cNvPr>
          <p:cNvSpPr txBox="1"/>
          <p:nvPr/>
        </p:nvSpPr>
        <p:spPr>
          <a:xfrm>
            <a:off x="1101101" y="12619082"/>
            <a:ext cx="363759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Prima </a:t>
            </a:r>
            <a:r>
              <a:rPr lang="en-GB" sz="3000" b="1" dirty="0" err="1"/>
              <a:t>Anugerahanti</a:t>
            </a:r>
            <a:endParaRPr lang="en-GB" sz="3000" b="1" dirty="0"/>
          </a:p>
          <a:p>
            <a:pPr algn="ctr"/>
            <a:r>
              <a:rPr kumimoji="0" lang="en-GB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Indonesia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7D76E-854E-44F3-B5A0-14567BEA1CF2}"/>
              </a:ext>
            </a:extLst>
          </p:cNvPr>
          <p:cNvSpPr txBox="1"/>
          <p:nvPr/>
        </p:nvSpPr>
        <p:spPr>
          <a:xfrm>
            <a:off x="6390781" y="12619082"/>
            <a:ext cx="34396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 err="1"/>
              <a:t>Gerlien</a:t>
            </a:r>
            <a:r>
              <a:rPr lang="en-GB" sz="3000" b="1" dirty="0"/>
              <a:t> Verhaegen</a:t>
            </a:r>
          </a:p>
          <a:p>
            <a:pPr algn="ctr"/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Belgium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21881-995F-4732-A118-88E29FF18478}"/>
              </a:ext>
            </a:extLst>
          </p:cNvPr>
          <p:cNvSpPr txBox="1"/>
          <p:nvPr/>
        </p:nvSpPr>
        <p:spPr>
          <a:xfrm>
            <a:off x="19746488" y="12619082"/>
            <a:ext cx="27876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Ettore Barbieri</a:t>
            </a:r>
          </a:p>
          <a:p>
            <a:pPr algn="ctr"/>
            <a:r>
              <a:rPr kumimoji="0" lang="en-GB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Italy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03E9-E198-4ABF-A2C5-CFAC98DA3CE4}"/>
              </a:ext>
            </a:extLst>
          </p:cNvPr>
          <p:cNvSpPr txBox="1"/>
          <p:nvPr/>
        </p:nvSpPr>
        <p:spPr>
          <a:xfrm>
            <a:off x="15448567" y="12619082"/>
            <a:ext cx="284135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Arthur </a:t>
            </a:r>
            <a:r>
              <a:rPr lang="en-GB" sz="3000" b="1" dirty="0" err="1"/>
              <a:t>Bauville</a:t>
            </a:r>
            <a:endParaRPr lang="en-GB" sz="3000" b="1" dirty="0"/>
          </a:p>
          <a:p>
            <a:pPr algn="ctr"/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France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0" name="Picture 6" descr="International Women's Day 2020 - Equality, Diversity and Inclusion,  University of York">
            <a:extLst>
              <a:ext uri="{FF2B5EF4-FFF2-40B4-BE49-F238E27FC236}">
                <a16:creationId xmlns:a16="http://schemas.microsoft.com/office/drawing/2014/main" id="{4986240C-4E77-4D56-8F0F-E9301332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18" y="-178743"/>
            <a:ext cx="6560335" cy="37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red, work-clothing&#10;&#10;Description automatically generated">
            <a:extLst>
              <a:ext uri="{FF2B5EF4-FFF2-40B4-BE49-F238E27FC236}">
                <a16:creationId xmlns:a16="http://schemas.microsoft.com/office/drawing/2014/main" id="{BD6BFBD0-7CFC-4C4A-AEE6-9523E6833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07" y="9157734"/>
            <a:ext cx="4455195" cy="3341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749D5C-9956-438B-8DC0-BCE3709C245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0026" y="128481"/>
            <a:ext cx="6555963" cy="281216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963DA2E4-D4BC-423A-9EE0-1E1FB5009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9594" y="1105704"/>
            <a:ext cx="17472577" cy="6896569"/>
          </a:xfrm>
        </p:spPr>
        <p:txBody>
          <a:bodyPr/>
          <a:lstStyle/>
          <a:p>
            <a:pPr algn="ctr"/>
            <a:r>
              <a:rPr lang="en-GB" dirty="0"/>
              <a:t>Understanding attitudes, experience and risk factors for domestic violence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DE8CA6-D31B-4D3F-8BF5-DA8E5B1B9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98" y="9157734"/>
            <a:ext cx="3960511" cy="3341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D4D901-2B79-49F0-984B-40B8E52D3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2445" y="9167052"/>
            <a:ext cx="3600488" cy="3341396"/>
          </a:xfrm>
          <a:prstGeom prst="rect">
            <a:avLst/>
          </a:prstGeom>
        </p:spPr>
      </p:pic>
      <p:pic>
        <p:nvPicPr>
          <p:cNvPr id="25" name="Picture 24" descr="A picture containing person, indoor, computer&#10;&#10;Description automatically generated">
            <a:extLst>
              <a:ext uri="{FF2B5EF4-FFF2-40B4-BE49-F238E27FC236}">
                <a16:creationId xmlns:a16="http://schemas.microsoft.com/office/drawing/2014/main" id="{9BDA5872-6983-40BA-B700-879A6D1A2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56856" y="9584728"/>
            <a:ext cx="3341395" cy="2506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ain risk factors and pre-violence factors"/>
          <p:cNvSpPr txBox="1">
            <a:spLocks noGrp="1"/>
          </p:cNvSpPr>
          <p:nvPr>
            <p:ph type="title"/>
          </p:nvPr>
        </p:nvSpPr>
        <p:spPr>
          <a:xfrm>
            <a:off x="459318" y="571500"/>
            <a:ext cx="19257432" cy="2641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27379">
              <a:defRPr sz="8512"/>
            </a:lvl1pPr>
          </a:lstStyle>
          <a:p>
            <a:r>
              <a:rPr lang="en-GB" dirty="0"/>
              <a:t>Can we use these data to predict which women are at most risk of future violence?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F6CA-D3E7-4E7A-ACE8-699F7626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582194"/>
            <a:ext cx="3200400" cy="9144000"/>
          </a:xfrm>
          <a:prstGeom prst="rect">
            <a:avLst/>
          </a:prstGeom>
        </p:spPr>
      </p:pic>
      <p:pic>
        <p:nvPicPr>
          <p:cNvPr id="3078" name="Picture 6" descr="Big data, huge potential: Gaming sector could see great gains from acting  on rich analytics - VEGAS INC">
            <a:extLst>
              <a:ext uri="{FF2B5EF4-FFF2-40B4-BE49-F238E27FC236}">
                <a16:creationId xmlns:a16="http://schemas.microsoft.com/office/drawing/2014/main" id="{CC8170C1-2A53-41B8-BC3B-2A76E3B7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58" y="5245893"/>
            <a:ext cx="8667752" cy="59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pboard Checklist Check List - Free vector graphic on Pixabay">
            <a:extLst>
              <a:ext uri="{FF2B5EF4-FFF2-40B4-BE49-F238E27FC236}">
                <a16:creationId xmlns:a16="http://schemas.microsoft.com/office/drawing/2014/main" id="{54AADD30-980C-44C4-80C1-E125BDAC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68" y="5667865"/>
            <a:ext cx="4627032" cy="64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iagnostic AI-t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Diagnostic AI-tool</a:t>
            </a:r>
          </a:p>
        </p:txBody>
      </p:sp>
      <p:sp>
        <p:nvSpPr>
          <p:cNvPr id="150" name="We aim to predict whether a woman is susceptible to experience domestic violence…"/>
          <p:cNvSpPr txBox="1">
            <a:spLocks noGrp="1"/>
          </p:cNvSpPr>
          <p:nvPr>
            <p:ph type="body" idx="1"/>
          </p:nvPr>
        </p:nvSpPr>
        <p:spPr>
          <a:xfrm>
            <a:off x="1689100" y="8537406"/>
            <a:ext cx="21005801" cy="39085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8300" indent="-368300" defTabSz="478790">
              <a:spcBef>
                <a:spcPts val="3400"/>
              </a:spcBef>
              <a:defRPr sz="2784"/>
            </a:pPr>
            <a:r>
              <a:t>We aim to predict whether a woman is susceptible to experience domestic violence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want a diagnostic test that can be performed in less than two minutes either automatically, on paper, or given by a non-expert.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chose a decision-tree for its “white-box” approach. The decision-tree proposes a short series of questions. Each new question is personalized in function of the previous answer, so that the size of the questionnaire can be really small. 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obtain reasonnably good results by asking less than five questions</a:t>
            </a:r>
          </a:p>
        </p:txBody>
      </p:sp>
      <p:pic>
        <p:nvPicPr>
          <p:cNvPr id="151" name="Screen Shot 2021-03-12 at 11.41.17.png" descr="Screen Shot 2021-03-12 at 11.4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8" y="2633989"/>
            <a:ext cx="11278347" cy="539910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f course the final graph will be cleaner"/>
          <p:cNvSpPr txBox="1"/>
          <p:nvPr/>
        </p:nvSpPr>
        <p:spPr>
          <a:xfrm>
            <a:off x="14203839" y="2843289"/>
            <a:ext cx="734453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Of course the final graph will be cleaner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7DF8-314F-4D58-A13D-34F1AE4A7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418" y="6526878"/>
            <a:ext cx="17193336" cy="7761546"/>
          </a:xfrm>
        </p:spPr>
        <p:txBody>
          <a:bodyPr/>
          <a:lstStyle/>
          <a:p>
            <a:r>
              <a:rPr lang="en-GB" dirty="0"/>
              <a:t>Investigate the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acceptance vs the experience</a:t>
            </a:r>
            <a:r>
              <a:rPr lang="en-GB" dirty="0"/>
              <a:t> of domestic violence</a:t>
            </a:r>
          </a:p>
          <a:p>
            <a:endParaRPr lang="en-GB" sz="1000" dirty="0"/>
          </a:p>
          <a:p>
            <a:r>
              <a:rPr lang="en-GB" dirty="0"/>
              <a:t>Determine the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controlling factors </a:t>
            </a:r>
            <a:r>
              <a:rPr lang="en-GB" dirty="0"/>
              <a:t>of domestic violence</a:t>
            </a:r>
          </a:p>
          <a:p>
            <a:endParaRPr lang="en-GB" sz="1000" dirty="0"/>
          </a:p>
          <a:p>
            <a:r>
              <a:rPr lang="en-GB" dirty="0"/>
              <a:t>Develop a tool that would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quickly and efficiently identify women who are at risk</a:t>
            </a:r>
            <a:r>
              <a:rPr lang="en-GB" dirty="0"/>
              <a:t> of domestic violence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583AC9E6-C706-4B73-B672-B96AD596FE5D}"/>
              </a:ext>
            </a:extLst>
          </p:cNvPr>
          <p:cNvGrpSpPr/>
          <p:nvPr/>
        </p:nvGrpSpPr>
        <p:grpSpPr>
          <a:xfrm>
            <a:off x="-152400" y="-95250"/>
            <a:ext cx="15207389" cy="4786201"/>
            <a:chOff x="0" y="0"/>
            <a:chExt cx="15207388" cy="4786200"/>
          </a:xfrm>
        </p:grpSpPr>
        <p:pic>
          <p:nvPicPr>
            <p:cNvPr id="6" name="Screen Shot 2021-03-12 at 10.50.00.png" descr="Screen Shot 2021-03-12 at 10.50.00.png">
              <a:extLst>
                <a:ext uri="{FF2B5EF4-FFF2-40B4-BE49-F238E27FC236}">
                  <a16:creationId xmlns:a16="http://schemas.microsoft.com/office/drawing/2014/main" id="{4F71AAC7-7685-4B7D-80A7-814638C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4"/>
            <a:stretch>
              <a:fillRect/>
            </a:stretch>
          </p:blipFill>
          <p:spPr>
            <a:xfrm>
              <a:off x="147342" y="87200"/>
              <a:ext cx="15060047" cy="46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Screen Shot 2021-03-12 at 10.49.44.png" descr="Screen Shot 2021-03-12 at 10.49.44.png">
              <a:extLst>
                <a:ext uri="{FF2B5EF4-FFF2-40B4-BE49-F238E27FC236}">
                  <a16:creationId xmlns:a16="http://schemas.microsoft.com/office/drawing/2014/main" id="{745F2C90-7653-49DB-80A4-16D1B683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203400" cy="1516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Distribution of acceptance vs experience of violence">
            <a:extLst>
              <a:ext uri="{FF2B5EF4-FFF2-40B4-BE49-F238E27FC236}">
                <a16:creationId xmlns:a16="http://schemas.microsoft.com/office/drawing/2014/main" id="{7F6A78C1-295B-44B7-A00B-D6186B548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418" y="5206078"/>
            <a:ext cx="17466732" cy="264160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056"/>
            </a:lvl1pPr>
          </a:lstStyle>
          <a:p>
            <a:r>
              <a:rPr lang="en-GB" sz="5400" dirty="0"/>
              <a:t>Using data provided by the DHS Program we wanted to: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355873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istribution of acceptance vs experience of violence"/>
          <p:cNvSpPr txBox="1">
            <a:spLocks noGrp="1"/>
          </p:cNvSpPr>
          <p:nvPr>
            <p:ph type="title"/>
          </p:nvPr>
        </p:nvSpPr>
        <p:spPr>
          <a:xfrm>
            <a:off x="0" y="4610439"/>
            <a:ext cx="17193336" cy="264160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056"/>
            </a:lvl1pPr>
          </a:lstStyle>
          <a:p>
            <a:r>
              <a:rPr lang="en-GB" sz="6000" dirty="0"/>
              <a:t>DHS Program data for acceptance and experience of domestic violence</a:t>
            </a:r>
            <a:endParaRPr sz="6000" dirty="0"/>
          </a:p>
        </p:txBody>
      </p:sp>
      <p:sp>
        <p:nvSpPr>
          <p:cNvPr id="124" name="Acceptance: % of yes to at least one answer of:"/>
          <p:cNvSpPr txBox="1">
            <a:spLocks noGrp="1"/>
          </p:cNvSpPr>
          <p:nvPr>
            <p:ph type="body" idx="1"/>
          </p:nvPr>
        </p:nvSpPr>
        <p:spPr>
          <a:xfrm>
            <a:off x="-16727" y="6656538"/>
            <a:ext cx="9370277" cy="1767428"/>
          </a:xfrm>
          <a:prstGeom prst="rect">
            <a:avLst/>
          </a:prstGeom>
        </p:spPr>
        <p:txBody>
          <a:bodyPr/>
          <a:lstStyle/>
          <a:p>
            <a:r>
              <a:rPr dirty="0"/>
              <a:t>Acceptance: % of yes to at least one answer of:</a:t>
            </a:r>
          </a:p>
        </p:txBody>
      </p:sp>
      <p:pic>
        <p:nvPicPr>
          <p:cNvPr id="125" name="Screen Shot 2021-03-12 at 10.54.16.png" descr="Screen Shot 2021-03-12 at 10.54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7476"/>
            <a:ext cx="11608859" cy="21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 Shot 2021-03-12 at 10.54.36.png" descr="Screen Shot 2021-03-12 at 10.5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811" y="7942764"/>
            <a:ext cx="7966299" cy="58113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Group"/>
          <p:cNvGrpSpPr/>
          <p:nvPr/>
        </p:nvGrpSpPr>
        <p:grpSpPr>
          <a:xfrm>
            <a:off x="-164069" y="-99923"/>
            <a:ext cx="15207390" cy="4786202"/>
            <a:chOff x="38100" y="0"/>
            <a:chExt cx="15207389" cy="4786201"/>
          </a:xfrm>
        </p:grpSpPr>
        <p:pic>
          <p:nvPicPr>
            <p:cNvPr id="128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4"/>
            <a:srcRect l="3434"/>
            <a:stretch>
              <a:fillRect/>
            </a:stretch>
          </p:blipFill>
          <p:spPr>
            <a:xfrm>
              <a:off x="185442" y="87200"/>
              <a:ext cx="15060047" cy="46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" y="0"/>
              <a:ext cx="5203400" cy="1516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Acceptance: % of yes to at least one answer of:">
            <a:extLst>
              <a:ext uri="{FF2B5EF4-FFF2-40B4-BE49-F238E27FC236}">
                <a16:creationId xmlns:a16="http://schemas.microsoft.com/office/drawing/2014/main" id="{E7808A1C-5C31-4007-91F9-F002DBBF8BBE}"/>
              </a:ext>
            </a:extLst>
          </p:cNvPr>
          <p:cNvSpPr txBox="1">
            <a:spLocks/>
          </p:cNvSpPr>
          <p:nvPr/>
        </p:nvSpPr>
        <p:spPr>
          <a:xfrm>
            <a:off x="12192000" y="6590048"/>
            <a:ext cx="9370277" cy="176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Experience: % of yes to at least one answer of: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istribution of acceptance and experience of domestic violence"/>
          <p:cNvSpPr txBox="1">
            <a:spLocks noGrp="1"/>
          </p:cNvSpPr>
          <p:nvPr>
            <p:ph type="title"/>
          </p:nvPr>
        </p:nvSpPr>
        <p:spPr>
          <a:xfrm>
            <a:off x="220030" y="347344"/>
            <a:ext cx="19782470" cy="26416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rPr lang="en-GB" dirty="0"/>
              <a:t>Acceptance</a:t>
            </a:r>
            <a:r>
              <a:rPr dirty="0"/>
              <a:t> </a:t>
            </a:r>
            <a:r>
              <a:rPr lang="en-GB" dirty="0"/>
              <a:t>vs</a:t>
            </a:r>
            <a:r>
              <a:rPr dirty="0"/>
              <a:t> experience of domestic violence</a:t>
            </a:r>
          </a:p>
        </p:txBody>
      </p:sp>
      <p:sp>
        <p:nvSpPr>
          <p:cNvPr id="138" name="Take-away message for this slide. e.g.…"/>
          <p:cNvSpPr txBox="1">
            <a:spLocks noGrp="1"/>
          </p:cNvSpPr>
          <p:nvPr>
            <p:ph type="body" idx="1"/>
          </p:nvPr>
        </p:nvSpPr>
        <p:spPr>
          <a:xfrm>
            <a:off x="755650" y="10311706"/>
            <a:ext cx="21005801" cy="34969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1150" indent="-311150" defTabSz="404495">
              <a:spcBef>
                <a:spcPts val="2800"/>
              </a:spcBef>
              <a:defRPr sz="2352"/>
            </a:pPr>
            <a:r>
              <a:rPr lang="en-GB" sz="3600" dirty="0"/>
              <a:t> Domestic violence is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widespread</a:t>
            </a:r>
            <a:r>
              <a:rPr lang="en-GB" sz="3600" dirty="0"/>
              <a:t> amongst the countries surveyed by the DHS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rPr lang="en-GB" sz="3600" dirty="0"/>
              <a:t> On average across all countries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26% of women </a:t>
            </a:r>
            <a:r>
              <a:rPr lang="en-GB" sz="3600" dirty="0"/>
              <a:t>surveyed have experienced physical and/or sexual domestic violence</a:t>
            </a:r>
            <a:endParaRPr sz="3600" dirty="0"/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rPr sz="3600" dirty="0"/>
              <a:t> </a:t>
            </a:r>
            <a:r>
              <a:rPr lang="en-GB" sz="3600" dirty="0"/>
              <a:t>Overall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more women than men </a:t>
            </a:r>
            <a:r>
              <a:rPr lang="en-GB" sz="3600" dirty="0"/>
              <a:t>agreed that domestic violence was acceptable in certain circumstance</a:t>
            </a:r>
            <a:endParaRPr sz="3600" dirty="0"/>
          </a:p>
        </p:txBody>
      </p:sp>
      <p:pic>
        <p:nvPicPr>
          <p:cNvPr id="134" name="Experienced_violence_map.pdf" descr="Experienced_violence_map.pdf"/>
          <p:cNvPicPr>
            <a:picLocks noChangeAspect="1"/>
          </p:cNvPicPr>
          <p:nvPr/>
        </p:nvPicPr>
        <p:blipFill>
          <a:blip r:embed="rId2"/>
          <a:srcRect l="30288" t="28402" r="10704" b="38305"/>
          <a:stretch>
            <a:fillRect/>
          </a:stretch>
        </p:blipFill>
        <p:spPr>
          <a:xfrm>
            <a:off x="220030" y="2283631"/>
            <a:ext cx="13342264" cy="716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808" y="1820544"/>
            <a:ext cx="8491162" cy="8491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7767594" y="12669478"/>
            <a:ext cx="1004715" cy="54882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C2ECFF-8D8D-4F01-AAB3-E8B99709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5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E87946-E7C3-9B4E-80F4-2F1297573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65038"/>
              </p:ext>
            </p:extLst>
          </p:nvPr>
        </p:nvGraphicFramePr>
        <p:xfrm>
          <a:off x="2316358" y="152962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4ABAAD-A65D-0D47-B846-A2262867138A}"/>
              </a:ext>
            </a:extLst>
          </p:cNvPr>
          <p:cNvSpPr txBox="1"/>
          <p:nvPr/>
        </p:nvSpPr>
        <p:spPr>
          <a:xfrm>
            <a:off x="9546400" y="5388419"/>
            <a:ext cx="2062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Received Both</a:t>
            </a:r>
          </a:p>
          <a:p>
            <a:r>
              <a:rPr lang="en-US" sz="4800" b="1" dirty="0"/>
              <a:t>2.84%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/>
              <p:nvPr/>
            </p:nvSpPr>
            <p:spPr>
              <a:xfrm>
                <a:off x="6669594" y="9056428"/>
                <a:ext cx="174545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3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3600" dirty="0"/>
                  <a:t>Probability of Experiencing Emotional violence </a:t>
                </a:r>
                <a:r>
                  <a:rPr lang="en-US" sz="3600" b="1" u="sng" dirty="0"/>
                  <a:t>after</a:t>
                </a:r>
                <a:r>
                  <a:rPr lang="en-US" sz="3600" dirty="0"/>
                  <a:t> experiencing physical violence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94" y="9056428"/>
                <a:ext cx="17454586" cy="1754326"/>
              </a:xfrm>
              <a:prstGeom prst="rect">
                <a:avLst/>
              </a:prstGeom>
              <a:blipFill>
                <a:blip r:embed="rId7"/>
                <a:stretch>
                  <a:fillRect l="-1048" r="-314" b="-12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9987F1-8C10-4247-839B-BD9E52999265}"/>
              </a:ext>
            </a:extLst>
          </p:cNvPr>
          <p:cNvSpPr txBox="1"/>
          <p:nvPr/>
        </p:nvSpPr>
        <p:spPr>
          <a:xfrm>
            <a:off x="6669594" y="11752946"/>
            <a:ext cx="1754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28.61% </a:t>
            </a:r>
          </a:p>
          <a:p>
            <a:r>
              <a:rPr lang="en-US" sz="3600" dirty="0"/>
              <a:t>Probability of Experiencing physical violence </a:t>
            </a:r>
            <a:r>
              <a:rPr lang="en-US" sz="3600" b="1" u="sng" dirty="0"/>
              <a:t>after</a:t>
            </a:r>
            <a:r>
              <a:rPr lang="en-US" sz="3600" dirty="0"/>
              <a:t> experiencing emotional violence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/>
              <p:nvPr/>
            </p:nvSpPr>
            <p:spPr>
              <a:xfrm>
                <a:off x="1119783" y="9402997"/>
                <a:ext cx="446487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3" y="9402997"/>
                <a:ext cx="4464876" cy="115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B812D9-355F-0543-B941-B4F797DC4952}"/>
              </a:ext>
            </a:extLst>
          </p:cNvPr>
          <p:cNvSpPr txBox="1"/>
          <p:nvPr/>
        </p:nvSpPr>
        <p:spPr>
          <a:xfrm>
            <a:off x="1820616" y="10974401"/>
            <a:ext cx="463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/>
              <p:nvPr/>
            </p:nvSpPr>
            <p:spPr>
              <a:xfrm>
                <a:off x="1119782" y="12099515"/>
                <a:ext cx="5171544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2" y="12099515"/>
                <a:ext cx="5171544" cy="1153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istribution of acceptance and experience of domestic violence">
            <a:extLst>
              <a:ext uri="{FF2B5EF4-FFF2-40B4-BE49-F238E27FC236}">
                <a16:creationId xmlns:a16="http://schemas.microsoft.com/office/drawing/2014/main" id="{BB169B80-C4DE-4CD2-8866-183D5E3D322B}"/>
              </a:ext>
            </a:extLst>
          </p:cNvPr>
          <p:cNvSpPr txBox="1">
            <a:spLocks/>
          </p:cNvSpPr>
          <p:nvPr/>
        </p:nvSpPr>
        <p:spPr>
          <a:xfrm>
            <a:off x="200980" y="205967"/>
            <a:ext cx="196300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experiencing</a:t>
            </a:r>
            <a:r>
              <a:rPr lang="en-GB" dirty="0"/>
              <a:t> types of domestic violence</a:t>
            </a:r>
          </a:p>
        </p:txBody>
      </p:sp>
      <p:sp>
        <p:nvSpPr>
          <p:cNvPr id="15" name="Distribution of acceptance and experience of domestic violence">
            <a:extLst>
              <a:ext uri="{FF2B5EF4-FFF2-40B4-BE49-F238E27FC236}">
                <a16:creationId xmlns:a16="http://schemas.microsoft.com/office/drawing/2014/main" id="{B94F88EC-D8D9-47B2-ACAD-C595A0799586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011478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1 - BENIN</a:t>
            </a:r>
          </a:p>
        </p:txBody>
      </p:sp>
    </p:spTree>
    <p:extLst>
      <p:ext uri="{BB962C8B-B14F-4D97-AF65-F5344CB8AC3E}">
        <p14:creationId xmlns:p14="http://schemas.microsoft.com/office/powerpoint/2010/main" val="281344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A6DA20-5E06-534B-9E9F-8D2A5AA7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028491"/>
              </p:ext>
            </p:extLst>
          </p:nvPr>
        </p:nvGraphicFramePr>
        <p:xfrm>
          <a:off x="-2283412" y="6387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880E2A-F013-5641-BAA9-036C63E2F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208818"/>
              </p:ext>
            </p:extLst>
          </p:nvPr>
        </p:nvGraphicFramePr>
        <p:xfrm>
          <a:off x="8557810" y="6387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/>
              <p:nvPr/>
            </p:nvSpPr>
            <p:spPr>
              <a:xfrm>
                <a:off x="786548" y="10210347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/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emotional violence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8" y="10210347"/>
                <a:ext cx="10627688" cy="2677656"/>
              </a:xfrm>
              <a:prstGeom prst="rect">
                <a:avLst/>
              </a:prstGeom>
              <a:blipFill>
                <a:blip r:embed="rId12"/>
                <a:stretch>
                  <a:fillRect l="-2582" r="-2639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/>
              <p:nvPr/>
            </p:nvSpPr>
            <p:spPr>
              <a:xfrm>
                <a:off x="12385786" y="10172174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𝟒𝟕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/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physical violence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6" y="10172174"/>
                <a:ext cx="10627688" cy="2677656"/>
              </a:xfrm>
              <a:prstGeom prst="rect">
                <a:avLst/>
              </a:prstGeom>
              <a:blipFill>
                <a:blip r:embed="rId13"/>
                <a:stretch>
                  <a:fillRect l="-2639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istribution of acceptance and experience of domestic violence">
            <a:extLst>
              <a:ext uri="{FF2B5EF4-FFF2-40B4-BE49-F238E27FC236}">
                <a16:creationId xmlns:a16="http://schemas.microsoft.com/office/drawing/2014/main" id="{1D650AE0-64C8-4497-B57B-5FAF67A48F1A}"/>
              </a:ext>
            </a:extLst>
          </p:cNvPr>
          <p:cNvSpPr txBox="1">
            <a:spLocks/>
          </p:cNvSpPr>
          <p:nvPr/>
        </p:nvSpPr>
        <p:spPr>
          <a:xfrm>
            <a:off x="200980" y="184075"/>
            <a:ext cx="181441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accepting</a:t>
            </a:r>
            <a:r>
              <a:rPr lang="en-GB" dirty="0"/>
              <a:t> types of domestic violence</a:t>
            </a:r>
          </a:p>
        </p:txBody>
      </p:sp>
      <p:sp>
        <p:nvSpPr>
          <p:cNvPr id="10" name="Distribution of acceptance and experience of domestic violence">
            <a:extLst>
              <a:ext uri="{FF2B5EF4-FFF2-40B4-BE49-F238E27FC236}">
                <a16:creationId xmlns:a16="http://schemas.microsoft.com/office/drawing/2014/main" id="{367B3660-5D7E-4721-9972-2B9B7B59FF4A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011478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1 - BENIN</a:t>
            </a:r>
          </a:p>
        </p:txBody>
      </p:sp>
    </p:spTree>
    <p:extLst>
      <p:ext uri="{BB962C8B-B14F-4D97-AF65-F5344CB8AC3E}">
        <p14:creationId xmlns:p14="http://schemas.microsoft.com/office/powerpoint/2010/main" val="227714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E87946-E7C3-9B4E-80F4-2F1297573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16819"/>
              </p:ext>
            </p:extLst>
          </p:nvPr>
        </p:nvGraphicFramePr>
        <p:xfrm>
          <a:off x="2849758" y="1653320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4ABAAD-A65D-0D47-B846-A2262867138A}"/>
              </a:ext>
            </a:extLst>
          </p:cNvPr>
          <p:cNvSpPr txBox="1"/>
          <p:nvPr/>
        </p:nvSpPr>
        <p:spPr>
          <a:xfrm>
            <a:off x="10129380" y="5512113"/>
            <a:ext cx="2062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Received Both</a:t>
            </a:r>
          </a:p>
          <a:p>
            <a:r>
              <a:rPr lang="en-US" sz="4800" b="1" dirty="0"/>
              <a:t>9.36%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/>
              <p:nvPr/>
            </p:nvSpPr>
            <p:spPr>
              <a:xfrm>
                <a:off x="6669594" y="9304078"/>
                <a:ext cx="174545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3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3600" dirty="0"/>
                  <a:t>Probability of Experiencing Emotional violence </a:t>
                </a:r>
                <a:r>
                  <a:rPr lang="en-US" sz="3600" b="1" u="sng" dirty="0"/>
                  <a:t>after</a:t>
                </a:r>
                <a:r>
                  <a:rPr lang="en-US" sz="3600" dirty="0"/>
                  <a:t> experiencing physical violence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94" y="9304078"/>
                <a:ext cx="17454586" cy="1754326"/>
              </a:xfrm>
              <a:prstGeom prst="rect">
                <a:avLst/>
              </a:prstGeom>
              <a:blipFill>
                <a:blip r:embed="rId7"/>
                <a:stretch>
                  <a:fillRect l="-1048" r="-314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9987F1-8C10-4247-839B-BD9E52999265}"/>
              </a:ext>
            </a:extLst>
          </p:cNvPr>
          <p:cNvSpPr txBox="1"/>
          <p:nvPr/>
        </p:nvSpPr>
        <p:spPr>
          <a:xfrm>
            <a:off x="6669594" y="11733896"/>
            <a:ext cx="1754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66.71% </a:t>
            </a:r>
          </a:p>
          <a:p>
            <a:r>
              <a:rPr lang="en-US" sz="3600" dirty="0"/>
              <a:t>Probability of Experiencing physical violence </a:t>
            </a:r>
            <a:r>
              <a:rPr lang="en-US" sz="3600" b="1" u="sng" dirty="0"/>
              <a:t>after</a:t>
            </a:r>
            <a:r>
              <a:rPr lang="en-US" sz="3600" dirty="0"/>
              <a:t> experiencing emotional violence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/>
              <p:nvPr/>
            </p:nvSpPr>
            <p:spPr>
              <a:xfrm>
                <a:off x="1119783" y="9650647"/>
                <a:ext cx="446487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3" y="9650647"/>
                <a:ext cx="4464876" cy="115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B812D9-355F-0543-B941-B4F797DC4952}"/>
              </a:ext>
            </a:extLst>
          </p:cNvPr>
          <p:cNvSpPr txBox="1"/>
          <p:nvPr/>
        </p:nvSpPr>
        <p:spPr>
          <a:xfrm>
            <a:off x="1820616" y="10955351"/>
            <a:ext cx="463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/>
              <p:nvPr/>
            </p:nvSpPr>
            <p:spPr>
              <a:xfrm>
                <a:off x="1119782" y="12080465"/>
                <a:ext cx="5171544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2" y="12080465"/>
                <a:ext cx="5171544" cy="1153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istribution of acceptance and experience of domestic violence">
            <a:extLst>
              <a:ext uri="{FF2B5EF4-FFF2-40B4-BE49-F238E27FC236}">
                <a16:creationId xmlns:a16="http://schemas.microsoft.com/office/drawing/2014/main" id="{22815447-93D4-4E1D-9348-304143AD21C5}"/>
              </a:ext>
            </a:extLst>
          </p:cNvPr>
          <p:cNvSpPr txBox="1">
            <a:spLocks/>
          </p:cNvSpPr>
          <p:nvPr/>
        </p:nvSpPr>
        <p:spPr>
          <a:xfrm>
            <a:off x="200980" y="205967"/>
            <a:ext cx="196300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experiencing</a:t>
            </a:r>
            <a:r>
              <a:rPr lang="en-GB" dirty="0"/>
              <a:t> types of domestic violence</a:t>
            </a:r>
          </a:p>
        </p:txBody>
      </p:sp>
      <p:sp>
        <p:nvSpPr>
          <p:cNvPr id="15" name="Distribution of acceptance and experience of domestic violence">
            <a:extLst>
              <a:ext uri="{FF2B5EF4-FFF2-40B4-BE49-F238E27FC236}">
                <a16:creationId xmlns:a16="http://schemas.microsoft.com/office/drawing/2014/main" id="{37885677-FFE2-4847-86E8-8981A95A925C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571670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2 - CONGO</a:t>
            </a:r>
          </a:p>
        </p:txBody>
      </p:sp>
    </p:spTree>
    <p:extLst>
      <p:ext uri="{BB962C8B-B14F-4D97-AF65-F5344CB8AC3E}">
        <p14:creationId xmlns:p14="http://schemas.microsoft.com/office/powerpoint/2010/main" val="13782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A6DA20-5E06-534B-9E9F-8D2A5AA7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808978"/>
              </p:ext>
            </p:extLst>
          </p:nvPr>
        </p:nvGraphicFramePr>
        <p:xfrm>
          <a:off x="-2283412" y="6768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880E2A-F013-5641-BAA9-036C63E2F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628355"/>
              </p:ext>
            </p:extLst>
          </p:nvPr>
        </p:nvGraphicFramePr>
        <p:xfrm>
          <a:off x="8519710" y="2266950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/>
              <p:nvPr/>
            </p:nvSpPr>
            <p:spPr>
              <a:xfrm>
                <a:off x="698831" y="10342561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>
                  <a:solidFill>
                    <a:srgbClr val="FF0000"/>
                  </a:solidFill>
                </a:endParaRPr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emotional violence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1" y="10342561"/>
                <a:ext cx="10627688" cy="2677656"/>
              </a:xfrm>
              <a:prstGeom prst="rect">
                <a:avLst/>
              </a:prstGeom>
              <a:blipFill>
                <a:blip r:embed="rId12"/>
                <a:stretch>
                  <a:fillRect l="-2639" r="-2582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/>
              <p:nvPr/>
            </p:nvSpPr>
            <p:spPr>
              <a:xfrm>
                <a:off x="12060830" y="10342561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GB" sz="7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physical violence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830" y="10342561"/>
                <a:ext cx="10627688" cy="2677656"/>
              </a:xfrm>
              <a:prstGeom prst="rect">
                <a:avLst/>
              </a:prstGeom>
              <a:blipFill>
                <a:blip r:embed="rId13"/>
                <a:stretch>
                  <a:fillRect l="-2580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stribution of acceptance and experience of domestic violence">
            <a:extLst>
              <a:ext uri="{FF2B5EF4-FFF2-40B4-BE49-F238E27FC236}">
                <a16:creationId xmlns:a16="http://schemas.microsoft.com/office/drawing/2014/main" id="{87EDDC1D-AF0E-4580-9009-5D2DAE100555}"/>
              </a:ext>
            </a:extLst>
          </p:cNvPr>
          <p:cNvSpPr txBox="1">
            <a:spLocks/>
          </p:cNvSpPr>
          <p:nvPr/>
        </p:nvSpPr>
        <p:spPr>
          <a:xfrm>
            <a:off x="200980" y="184075"/>
            <a:ext cx="181441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accepting</a:t>
            </a:r>
            <a:r>
              <a:rPr lang="en-GB" dirty="0"/>
              <a:t> types of domestic violence</a:t>
            </a:r>
          </a:p>
        </p:txBody>
      </p:sp>
      <p:sp>
        <p:nvSpPr>
          <p:cNvPr id="8" name="Distribution of acceptance and experience of domestic violence">
            <a:extLst>
              <a:ext uri="{FF2B5EF4-FFF2-40B4-BE49-F238E27FC236}">
                <a16:creationId xmlns:a16="http://schemas.microsoft.com/office/drawing/2014/main" id="{D537697B-41A1-4ED9-B558-671EEB39D62F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590720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2 - CONGO</a:t>
            </a:r>
          </a:p>
        </p:txBody>
      </p:sp>
    </p:spTree>
    <p:extLst>
      <p:ext uri="{BB962C8B-B14F-4D97-AF65-F5344CB8AC3E}">
        <p14:creationId xmlns:p14="http://schemas.microsoft.com/office/powerpoint/2010/main" val="38612395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434</TotalTime>
  <Words>529</Words>
  <Application>Microsoft Office PowerPoint</Application>
  <PresentationFormat>Custom</PresentationFormat>
  <Paragraphs>82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Helvetica Neue</vt:lpstr>
      <vt:lpstr>Arial</vt:lpstr>
      <vt:lpstr>Cambria Math</vt:lpstr>
      <vt:lpstr>Trebuchet MS</vt:lpstr>
      <vt:lpstr>Wingdings 3</vt:lpstr>
      <vt:lpstr>Facet</vt:lpstr>
      <vt:lpstr>Understanding attitudes, experience and risk factors for domestic violence</vt:lpstr>
      <vt:lpstr>Using data provided by the DHS Program we wanted to:</vt:lpstr>
      <vt:lpstr>DHS Program data for acceptance and experience of domestic violence</vt:lpstr>
      <vt:lpstr>Acceptance vs experience of domestic violence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these data to predict which women are at most risk of future violence?</vt:lpstr>
      <vt:lpstr>Diagnostic AI-tool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Acceptance vs experience of domestic violence</dc:title>
  <cp:lastModifiedBy>Heather Ritchie</cp:lastModifiedBy>
  <cp:revision>32</cp:revision>
  <dcterms:modified xsi:type="dcterms:W3CDTF">2021-03-12T10:51:22Z</dcterms:modified>
</cp:coreProperties>
</file>